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7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0435" autoAdjust="0"/>
  </p:normalViewPr>
  <p:slideViewPr>
    <p:cSldViewPr>
      <p:cViewPr varScale="1">
        <p:scale>
          <a:sx n="73" d="100"/>
          <a:sy n="73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B828A-7A55-4EED-9B43-8AAD0C44B2F5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30F1-E096-4108-984A-81F3A1B37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F30F1-E096-4108-984A-81F3A1B37FE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486600" cy="576063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ФОС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512768" cy="27363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Под фондом оценочных средств понимают комплекты методических материалов, нормирующих процедуры оценивания результатов обучения, то есть установления соответствия или несоответствия уровня учебных достижений студентов планируемым результатам обучения и требованиям образовательных программ, рабочих программ модулей (дисциплин).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1628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-269423"/>
          <a:ext cx="8229600" cy="6773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 тетрадь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Дидактический комплекс, предназначенный для самостоятельной работы обучающегося и позволяющий оценивать уровень усвоения им учебного материала. 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Образец рабочей тетради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подборка работ студента, раскрывающая его индивидуальные образовательные достижения в одной или нескольких учебных дисциплинах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24147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Собеседование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 контроля, организованное как специальная база преподавателя с обучающимся на темы, связанные с изучаемой дисциплиной, и рассчитанное на выяснение объема знаний обучающегося по определенному разделу, теме, проблеме и т.п. 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по темам/разделам дисциплины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3" y="-243408"/>
          <a:ext cx="8280920" cy="734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3048338"/>
              </a:tblGrid>
              <a:tr h="883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21741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Конечный продукт, получаемый в результате планирования и выполнения комплекса учебных и исследовательских заданий. Позволяет оценить умения обучающихся самостоятельно конструировать свои знания в процессе решения практических задач и проблем, ориентироваться в информационном пространстве и уровень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аналитических, исследовательских навыков, навыков практического и творческого мышления. Может выполняться в индивидуальном порядке или группой обучающихся. 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Темы групповых и/или индивидуальных проектов.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 (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Виды тестов Стандартизированный тест Тесты – действия Ситуационные тесты Тест (методика) последовательных ситуаций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стандартизированных заданий, позволяющая автоматизировать процедуру измерения уровня знаний и умений обучающегося. 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Фонд тестовых заданий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Творческое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Частично регламентированное задание, имеющее нестандартное решение и позволяющее диагностировать умения, интегрировать знания различных областей, аргументировать собственную точку зрения. Может выполняться в индивидуальном порядке или группой обучающихся. 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Темы групповых и/или индивидуальных творческих заданий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Доклад, сообщение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самостоятельной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работы студента, представляющий собой публичное выступление по представлению полученных результатов решения определенной учебно-практической, учебно-исследовательской и научной темы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Темы докладов, сообщений.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Реферат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самостоятельной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работы студента, представляющий собой краткое изложение в письменном виде полученных результатов теоретического анализа определенной научной (учебно-исследовательской) темы, где автор раскрывает суть исследуемой проблемы, приводит различные точки зрения, а так же собственные взгляды на неё. 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Темы рефератов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Средство, позволяющее оценить умение обучающегося письменно излагать суть поставленной проблемы, самостоятельно проводить анализ этой проблемы с использованием концепций и аналитического инструментария соответствующей дисциплины, делать выводы, обобщающие авторскую позицию по поставленной проблеме.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Тематика эссе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Примерное накопление фонда оценочных средств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для текущего контроля успеваемости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Традиционные формы контроля: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0891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форм контроля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Примерные варианты наполнения фондов оценочных средств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Опрос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Коллоквиум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Собеседование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по разделам и/или темам. 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-Типовые задания (ФГОС) для самостоятельной работы студентов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Контрольные работы (ФГОС)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Варианты заданий, контрольных работ по разделам, темам. 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Методические рекомендации по проведению и/или выполнению.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Тесты (ФГОС) : письменные и/или компьютерные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Банк тестов по разделам и темам.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Инструкция по выполнению.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Реферат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Курсовая работа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Статья, научный доклад по теме НИРС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Тематика рефератов, курсовых работ, научных исследований. Методические рекомендации по написанию, защите. Критерии оценки.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Творческие задания. Эссе.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Ситуационные задачи (кейсы)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Набор творческих и ситуационных заданий. Инструкция по выполнению и/или методические рекомендации по выполнению. Критерии оценки.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Интерактивные формы контроля: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форм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Примерные варианты наполнения фондов оценочных средств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Круглый стол. Диспут. Дискуссия. Мозговой штурм.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Деловые, ролевые игры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Тренинги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Тематика. Программа проведения и/или методические рекомендации по подготовке и проведению. Критерии оценки.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Презентации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Компьютерные симуляции. Виртуальные проекты или задания с использованием интерактивной доски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Тематика, программа проведения и/или методические рекомендации по подготовке и проведению. Критерии оценки.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проект в рамках одной дисциплины.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Междисциплинарный проект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проекта и/или методические рекомендации по выполнению проекта. Критерии оценки.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Примерное накопление фонда оценочных средств 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промежуточной аттестации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</a:rPr>
              <a:t>Традиционные формы контроля: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форм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Примерные варианты наполнения фондов оценочных средств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Зачет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для подготовки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Билеты. Критерии оценки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Тесты: письменные и/или компьютерные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Банк тестов по разделам и темам.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Инструкция по выполнению.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Интерактивные формы контроля: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Творческий проект в рамках одной дисциплины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Междисциплинарный проект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проекта и/или методические рекомендации по выполнению проекта. Критерии оценки.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Примерное накопление фонда оценочных средств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итоговой государственной аттестации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b="1" i="1" dirty="0" smtClean="0"/>
              <a:t>Традиционные формы контроля: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форм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Примерные варианты наполнения фондов оценочных средств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Защита выпускной квалификационной работы (бакалаврской работы)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Тематика. Методические рекомендации по подготовке и защите. Регламент проведения защиты. Критерии оценки.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(СМК. Стандарт предприятия. Система управления качеством подготовки специалистов. Выпускная квалификационная (дипломная) работа. Общие требования)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Государственный экзамен: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Междисциплинарный экзамен по направлению или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Итоговые экзамены по отдельным дисциплинам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государственного экзамена. Вопросы для подготовки. Билеты или тесты.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Регламент проведения. Критерии оценки.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(Положение об итоговой государственной аттестации выпускников колледжа)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Особенности оценивания </a:t>
            </a:r>
            <a:r>
              <a:rPr lang="ru-RU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b="1" dirty="0" smtClean="0">
                <a:solidFill>
                  <a:srgbClr val="002060"/>
                </a:solidFill>
              </a:rPr>
              <a:t> компетенций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900" dirty="0" smtClean="0"/>
              <a:t>     </a:t>
            </a:r>
            <a:r>
              <a:rPr lang="ru-RU" sz="2900" dirty="0" smtClean="0"/>
              <a:t>Оценивание формируемых профессиональных и универсальных компетенций более эффективно при выполнении курсовых работ, учебных и производственных практик и научно-исследовательской работы студента (НИРС). Однако наряду с перечисленными оценочными мероприятиями рекомендуется использовать инновационные формы контроля как на этапе итоговой, так и на этапах текущей, промежуточной и рубежной аттестаций. Важнейшим условием успешной реализации перечисленных форм контроля является их комплексность и функциональность, предполагающая связь приобретаемых компетенций с конкретными видами и задачами профессиональной деятельности и социальной активности выпускника.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ФОС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Диагностический (предварительный)</a:t>
            </a:r>
            <a:r>
              <a:rPr lang="ru-RU" dirty="0" smtClean="0"/>
              <a:t> Для фиксирования начального уровня подготовленности(индивидуальное обучение, мотивация, оценивание успешности, 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) и построения индивидуальных траекторий обучения</a:t>
            </a:r>
          </a:p>
          <a:p>
            <a:r>
              <a:rPr lang="ru-RU" b="1" dirty="0" smtClean="0"/>
              <a:t> Текущий </a:t>
            </a:r>
            <a:r>
              <a:rPr lang="ru-RU" dirty="0" smtClean="0"/>
              <a:t>Оперативное и регулярное управление учебной деятельностью(в том числе самостоятельной)студентов, </a:t>
            </a:r>
          </a:p>
          <a:p>
            <a:r>
              <a:rPr lang="ru-RU" b="1" dirty="0" smtClean="0"/>
              <a:t>Промежуточный</a:t>
            </a:r>
            <a:r>
              <a:rPr lang="ru-RU" dirty="0" smtClean="0"/>
              <a:t> предназначен для оценивания</a:t>
            </a:r>
            <a:r>
              <a:rPr lang="en-US" dirty="0" smtClean="0"/>
              <a:t> </a:t>
            </a:r>
            <a:r>
              <a:rPr lang="ru-RU" dirty="0" smtClean="0"/>
              <a:t>степени достижения запланированных РО по завершению изучения модуля</a:t>
            </a:r>
            <a:r>
              <a:rPr lang="en-US" dirty="0" smtClean="0"/>
              <a:t>/</a:t>
            </a:r>
            <a:r>
              <a:rPr lang="ru-RU" dirty="0" smtClean="0"/>
              <a:t>дисциплины в установленной учебным планом форме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Итоговой</a:t>
            </a:r>
            <a:r>
              <a:rPr lang="ru-RU" dirty="0" smtClean="0"/>
              <a:t> (государственной) аттестации для оценки степени соответствия сформированных компетенций требованиям ООП, оценка качества ООП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ОСНОВНЫЕ(коммуникативные) КОМПЕТЕНЦИИ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языковая компетенция, </a:t>
            </a:r>
          </a:p>
          <a:p>
            <a:r>
              <a:rPr lang="ru-RU" dirty="0" smtClean="0"/>
              <a:t>социолингвистическая компетенция,</a:t>
            </a:r>
          </a:p>
          <a:p>
            <a:r>
              <a:rPr lang="ru-RU" dirty="0" err="1" smtClean="0"/>
              <a:t>социокультурная</a:t>
            </a:r>
            <a:r>
              <a:rPr lang="ru-RU" dirty="0" smtClean="0"/>
              <a:t> компетенция, </a:t>
            </a:r>
          </a:p>
          <a:p>
            <a:r>
              <a:rPr lang="ru-RU" dirty="0" smtClean="0"/>
              <a:t>стратегическая компетенция, </a:t>
            </a:r>
          </a:p>
          <a:p>
            <a:r>
              <a:rPr lang="ru-RU" dirty="0" smtClean="0"/>
              <a:t>прагматическая компетенция,</a:t>
            </a:r>
          </a:p>
          <a:p>
            <a:r>
              <a:rPr lang="ru-RU" dirty="0" smtClean="0"/>
              <a:t>общая компетенция, </a:t>
            </a:r>
          </a:p>
          <a:p>
            <a:r>
              <a:rPr lang="ru-RU" dirty="0" smtClean="0"/>
              <a:t>когнитивная компетенция, </a:t>
            </a:r>
          </a:p>
          <a:p>
            <a:r>
              <a:rPr lang="ru-RU" dirty="0" smtClean="0"/>
              <a:t>межкультурная компетенция, </a:t>
            </a:r>
          </a:p>
          <a:p>
            <a:r>
              <a:rPr lang="ru-RU" smtClean="0"/>
              <a:t>профессиональная </a:t>
            </a:r>
            <a:r>
              <a:rPr lang="ru-RU" smtClean="0"/>
              <a:t>компетенция.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8215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Требования к ФОС в соответствии с ФГОС ВПО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000" b="1" dirty="0" smtClean="0"/>
              <a:t>Формирование ФОС в соответствии с требованиями </a:t>
            </a:r>
            <a:r>
              <a:rPr lang="ru-RU" sz="2000" b="1" dirty="0" err="1" smtClean="0"/>
              <a:t>компетентностного</a:t>
            </a:r>
            <a:r>
              <a:rPr lang="ru-RU" sz="2000" b="1" dirty="0" smtClean="0"/>
              <a:t> подхода проводится на основе: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endParaRPr lang="ru-RU" sz="3100" dirty="0" smtClean="0"/>
          </a:p>
          <a:p>
            <a:r>
              <a:rPr lang="ru-RU" sz="3100" dirty="0" smtClean="0"/>
              <a:t>использования методов контроля, помогающих формировать самооценку студента и нацеленных на рефлексию познавательной деятельности; </a:t>
            </a:r>
          </a:p>
          <a:p>
            <a:r>
              <a:rPr lang="ru-RU" sz="3100" dirty="0" smtClean="0"/>
              <a:t>использование методов групповых и взаимных оценок (рецензирование студентами работ друг друга; оппонирование студентами проектов, дипломных, исследовательских работ и др.; экспертные оценки группами, состоящими из студентов, преподавателей и работодателей и т.п.); </a:t>
            </a:r>
          </a:p>
          <a:p>
            <a:r>
              <a:rPr lang="ru-RU" sz="3100" dirty="0" smtClean="0"/>
              <a:t>создания условий максимального приближения системы оценивания к условиям будущей профессиональной практики (например, использование ситуационных заданий на основе контекстного обучения,</a:t>
            </a:r>
            <a:r>
              <a:rPr lang="ru-RU" sz="2400" dirty="0" smtClean="0"/>
              <a:t> </a:t>
            </a:r>
            <a:r>
              <a:rPr lang="ru-RU" sz="3100" dirty="0" smtClean="0"/>
              <a:t>что обеспечивает интегрированную оценку нескольких характеристик одновременно); </a:t>
            </a:r>
          </a:p>
          <a:p>
            <a:pPr>
              <a:buNone/>
            </a:pPr>
            <a:r>
              <a:rPr lang="ru-RU" sz="31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Требования к ФОС в соответствии с ФГОС ВПО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отслеживания и фиксации формирования личностных качеств (необходимо предусматривать оценку способности к творческой деятельности, способствующей подготовке выпускника, готового вести поиск решения новых задач); </a:t>
            </a:r>
          </a:p>
          <a:p>
            <a:r>
              <a:rPr lang="ru-RU" dirty="0" smtClean="0"/>
              <a:t>переноса акцента в контроле с того, что не «знают» на оценку того, что «знают», умеют, способны продемонстрировать; </a:t>
            </a:r>
          </a:p>
          <a:p>
            <a:r>
              <a:rPr lang="ru-RU" dirty="0" smtClean="0"/>
              <a:t> внешней оценки, что обеспечивает использование общепризнанных критериев, показателей качества образования (возрастание роли независимого экспертного оценивания, в том числе потенциальными работодателями и профессиональными сообществами); </a:t>
            </a:r>
          </a:p>
          <a:p>
            <a:r>
              <a:rPr lang="ru-RU" dirty="0" smtClean="0"/>
              <a:t> повышения объективности результатов оценивания при применении качественных стандартизированных инструментов; </a:t>
            </a:r>
          </a:p>
          <a:p>
            <a:r>
              <a:rPr lang="ru-RU" dirty="0" smtClean="0"/>
              <a:t> применения программных средств, позволяющих проводить адаптивный контроль, своевременную индивидуальную коррекцию обучения, а также хранить и обрабатывать информацию по всем оценочным мероприятиям.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качества ФОС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4680521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диагностичность</a:t>
            </a:r>
            <a:r>
              <a:rPr lang="ru-RU" sz="2000" dirty="0" smtClean="0"/>
              <a:t> объектов контроля;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соответствие </a:t>
            </a:r>
            <a:r>
              <a:rPr lang="ru-RU" sz="2000" dirty="0" smtClean="0"/>
              <a:t>результатам обучения;</a:t>
            </a:r>
          </a:p>
          <a:p>
            <a:r>
              <a:rPr lang="ru-RU" sz="2000" b="1" dirty="0" smtClean="0"/>
              <a:t> качество </a:t>
            </a:r>
            <a:r>
              <a:rPr lang="ru-RU" sz="2000" dirty="0" smtClean="0"/>
              <a:t>предлагаемых критериев, показателей, индикаторов оценивания;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полнота и системная организация </a:t>
            </a:r>
            <a:r>
              <a:rPr lang="ru-RU" sz="2000" dirty="0" smtClean="0"/>
              <a:t>оценочных материалов, наличие уровней трудности, сложности, адаптивные механизмы предъявления, вариативность, обеспечение контроля междисциплинарных связей;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стимулирование познавательной активности </a:t>
            </a:r>
            <a:r>
              <a:rPr lang="ru-RU" sz="2000" dirty="0" smtClean="0"/>
              <a:t>(разнообразие форм заданий, контекстные задания, релевантное и интегрированное оценивание, рефлексия, </a:t>
            </a:r>
            <a:r>
              <a:rPr lang="ru-RU" sz="2000" dirty="0" err="1" smtClean="0"/>
              <a:t>взаимооценка</a:t>
            </a:r>
            <a:r>
              <a:rPr lang="ru-RU" sz="2000" dirty="0" smtClean="0"/>
              <a:t>); </a:t>
            </a:r>
          </a:p>
          <a:p>
            <a:r>
              <a:rPr lang="ru-RU" sz="2000" b="1" dirty="0" smtClean="0"/>
              <a:t>формирование навыков само- и </a:t>
            </a:r>
            <a:r>
              <a:rPr lang="ru-RU" sz="2000" b="1" dirty="0" err="1" smtClean="0"/>
              <a:t>взаимооценивания</a:t>
            </a:r>
            <a:r>
              <a:rPr lang="ru-RU" sz="2000" dirty="0" smtClean="0"/>
              <a:t>; использование современных принципов контроля (</a:t>
            </a:r>
            <a:r>
              <a:rPr lang="ru-RU" sz="2000" dirty="0" err="1" smtClean="0"/>
              <a:t>компетентностный</a:t>
            </a:r>
            <a:r>
              <a:rPr lang="ru-RU" sz="2000" dirty="0" smtClean="0"/>
              <a:t> подход, объективность, внешняя оценка, автоматизация процедур и т.п.);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надежность и </a:t>
            </a:r>
            <a:r>
              <a:rPr lang="ru-RU" sz="2000" b="1" dirty="0" err="1" smtClean="0"/>
              <a:t>валидность</a:t>
            </a:r>
            <a:r>
              <a:rPr lang="ru-RU" sz="2000" b="1" dirty="0" smtClean="0"/>
              <a:t> </a:t>
            </a:r>
            <a:r>
              <a:rPr lang="ru-RU" sz="2000" dirty="0" smtClean="0"/>
              <a:t>результатов контроля;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956376" y="620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формы оценивания в ВУЗе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Традиционные типы контроля ориентированы преимущественно на оценку качества знаний, умений и навыков, приобретаемых студентом в результате освоения конкретных дисциплин и практик. Они могут успешно применяться для текущего контроля и промежуточной аттестации, однако при их использовании следует сделать акцент на том ,как приобретенные знания и умения встраиваются в интегративную систему формируемой компетенции(компетенций).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Перечень оценочных средств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8092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94520"/>
              </a:tblGrid>
              <a:tr h="88242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/>
                    </a:p>
                  </a:txBody>
                  <a:tcPr/>
                </a:tc>
              </a:tr>
              <a:tr h="43238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Деловая и/или ролевая 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Совместная деятельность группы обучающихся и преподавателя под управлением преподавателя с целью решения учебных и профессионально-ориентированных задач путем игрового моделирования реальной проблемной ситуации. Позволяет оценивать умение анализировать и решать типичные профессиональные задачи.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(проблема), концепция, роли и ожидаемый результат по каждой игре.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-459432"/>
          <a:ext cx="8136904" cy="724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2"/>
              </a:tblGrid>
              <a:tr h="1274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/>
                    </a:p>
                  </a:txBody>
                  <a:tcPr/>
                </a:tc>
              </a:tr>
              <a:tr h="27456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Кейс-задача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Проблемное задание, в котором обучающемуся предлагают осмыслить реальную профессионально-ориентированную ситуацию, необходимую для решения данной проблемы. 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всем многообразии видов кейсов, все они имеют типовую структуру. Как правило, кейс включает в себя: Ситуацию – случай, проблема, история из реальной жизни Контекст ситуации – хронологический, исторический, контекст места, особенности действия или участников ситуации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для решения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кейс-задачи</a:t>
                      </a:r>
                      <a:endParaRPr lang="ru-RU" dirty="0"/>
                    </a:p>
                  </a:txBody>
                  <a:tcPr/>
                </a:tc>
              </a:tr>
              <a:tr h="303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Коллоквиум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 контроля усвоения учебного материала темы, раздела или разделов дисциплины, организованное как учебное занятие в виде собеседования преподавателя с обучающимися.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по темам/разделам дисциплины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88911"/>
          <a:ext cx="8569326" cy="590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442"/>
                <a:gridCol w="2856442"/>
                <a:gridCol w="2856442"/>
              </a:tblGrid>
              <a:tr h="1346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9681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 проверки умений применять полученные знания для решения задач определенного типа по теме или разделу.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Комплект контрольных заданий по вариантам</a:t>
                      </a:r>
                      <a:endParaRPr lang="ru-RU" dirty="0"/>
                    </a:p>
                  </a:txBody>
                  <a:tcPr/>
                </a:tc>
              </a:tr>
              <a:tr h="258964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Круглый стол, дискуссия, полемика, диспут, дебаты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Оценочные средства, позволяющие включить обучающихся в процесс обсуждения спорного вопроса, проблемы и оценить их умение аргументировать собственную точку зрения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дискуссионных тем для проведения круглого стола, дискуссии, полемики, диспута, дебатов.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1485</Words>
  <Application>Microsoft Office PowerPoint</Application>
  <PresentationFormat>Экран (4:3)</PresentationFormat>
  <Paragraphs>148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ФОС</vt:lpstr>
      <vt:lpstr>Виды ФОС </vt:lpstr>
      <vt:lpstr>Требования к ФОС в соответствии с ФГОС ВПО  Формирование ФОС в соответствии с требованиями компетентностного подхода проводится на основе:  </vt:lpstr>
      <vt:lpstr>Требования к ФОС в соответствии с ФГОС ВПО </vt:lpstr>
      <vt:lpstr>Критерии качества ФОС </vt:lpstr>
      <vt:lpstr>Основные формы оценивания в ВУЗе</vt:lpstr>
      <vt:lpstr>Перечень оценочных средств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Примерное накопление фонда оценочных средств  для текущего контроля успеваемости Традиционные формы контроля:</vt:lpstr>
      <vt:lpstr>Интерактивные формы контроля:</vt:lpstr>
      <vt:lpstr>Примерное накопление фонда оценочных средств  промежуточной аттестации  Традиционные формы контроля: </vt:lpstr>
      <vt:lpstr>Примерное накопление фонда оценочных средств  итоговой государственной аттестации   Традиционные формы контроля: </vt:lpstr>
      <vt:lpstr>Особенности оценивания сформированности компетенций</vt:lpstr>
      <vt:lpstr>ОСНОВНЫЕ(коммуникативные) КОМПЕТЕНЦИИ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</dc:title>
  <dc:creator>Oksana</dc:creator>
  <cp:lastModifiedBy>Админ</cp:lastModifiedBy>
  <cp:revision>93</cp:revision>
  <dcterms:created xsi:type="dcterms:W3CDTF">2018-01-18T12:51:08Z</dcterms:created>
  <dcterms:modified xsi:type="dcterms:W3CDTF">2018-02-01T06:05:12Z</dcterms:modified>
</cp:coreProperties>
</file>