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6" r:id="rId5"/>
    <p:sldId id="262" r:id="rId6"/>
    <p:sldId id="257" r:id="rId7"/>
    <p:sldId id="267" r:id="rId8"/>
    <p:sldId id="268" r:id="rId9"/>
    <p:sldId id="269" r:id="rId10"/>
    <p:sldId id="270" r:id="rId11"/>
    <p:sldId id="277" r:id="rId12"/>
    <p:sldId id="271" r:id="rId13"/>
    <p:sldId id="272" r:id="rId14"/>
    <p:sldId id="273" r:id="rId15"/>
    <p:sldId id="275" r:id="rId16"/>
    <p:sldId id="274" r:id="rId17"/>
    <p:sldId id="276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5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2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7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9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7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6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6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0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A03D3B-9C93-4217-8053-015DA2453BB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334F93-5725-4DE9-B72E-67F43826A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8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АКТИВИЗАЦИЯ РАБОТЫ СТУДЕНТОВ ПРИ ПОМОЩИ MOODLE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Мишаева</a:t>
            </a:r>
            <a:r>
              <a:rPr lang="ru-RU" dirty="0" smtClean="0"/>
              <a:t> М.В.</a:t>
            </a:r>
            <a:endParaRPr lang="ru-RU" dirty="0"/>
          </a:p>
        </p:txBody>
      </p:sp>
      <p:pic>
        <p:nvPicPr>
          <p:cNvPr id="4" name="Picture 7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7" y="135390"/>
            <a:ext cx="2672385" cy="23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 «Семинар». Фазы работы.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39" y="2085372"/>
            <a:ext cx="3982675" cy="22011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2" y="1867988"/>
            <a:ext cx="2954866" cy="4352758"/>
          </a:xfrm>
        </p:spPr>
      </p:pic>
    </p:spTree>
    <p:extLst>
      <p:ext uri="{BB962C8B-B14F-4D97-AF65-F5344CB8AC3E}">
        <p14:creationId xmlns:p14="http://schemas.microsoft.com/office/powerpoint/2010/main" val="32372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 «Семинар</a:t>
            </a:r>
            <a:r>
              <a:rPr lang="ru-RU" dirty="0" smtClean="0"/>
              <a:t>».</a:t>
            </a:r>
            <a:r>
              <a:rPr lang="ru-RU" dirty="0"/>
              <a:t> Оценивание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88239"/>
            <a:ext cx="4938712" cy="2281572"/>
          </a:xfrm>
          <a:prstGeom prst="rect">
            <a:avLst/>
          </a:prstGeom>
        </p:spPr>
      </p:pic>
      <p:pic>
        <p:nvPicPr>
          <p:cNvPr id="6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5" y="1862591"/>
            <a:ext cx="3624942" cy="4384135"/>
          </a:xfrm>
        </p:spPr>
      </p:pic>
    </p:spTree>
    <p:extLst>
      <p:ext uri="{BB962C8B-B14F-4D97-AF65-F5344CB8AC3E}">
        <p14:creationId xmlns:p14="http://schemas.microsoft.com/office/powerpoint/2010/main" val="12608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0974977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Элементы «Файл» и «Задание». Оценивание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" y="3246449"/>
            <a:ext cx="4524103" cy="308080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87" y="2084421"/>
            <a:ext cx="4247597" cy="40227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2" y="1741864"/>
            <a:ext cx="3916617" cy="1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 «Гиперссылка»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82" y="1846262"/>
            <a:ext cx="3957692" cy="40227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557763"/>
            <a:ext cx="4938712" cy="2599725"/>
          </a:xfrm>
        </p:spPr>
      </p:pic>
    </p:spTree>
    <p:extLst>
      <p:ext uri="{BB962C8B-B14F-4D97-AF65-F5344CB8AC3E}">
        <p14:creationId xmlns:p14="http://schemas.microsoft.com/office/powerpoint/2010/main" val="5122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Элемент «Опрос»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42206"/>
            <a:ext cx="4232772" cy="4022725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762515"/>
            <a:ext cx="4937125" cy="2190221"/>
          </a:xfrm>
        </p:spPr>
      </p:pic>
    </p:spTree>
    <p:extLst>
      <p:ext uri="{BB962C8B-B14F-4D97-AF65-F5344CB8AC3E}">
        <p14:creationId xmlns:p14="http://schemas.microsoft.com/office/powerpoint/2010/main" val="30652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Оценочный модуль. Элемент «</a:t>
            </a:r>
            <a:r>
              <a:rPr lang="en-US" dirty="0" smtClean="0"/>
              <a:t>Hotpot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8" y="1831682"/>
            <a:ext cx="5181600" cy="17743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18106"/>
            <a:ext cx="3679371" cy="3534566"/>
          </a:xfr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85" y="3606073"/>
            <a:ext cx="3744686" cy="2462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8" y="3606073"/>
            <a:ext cx="4523014" cy="26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Оповещение о необходимости проверки работ студентов. Навигация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41" y="1846263"/>
            <a:ext cx="3768555" cy="402272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9" y="1960563"/>
            <a:ext cx="2745186" cy="4022725"/>
          </a:xfrm>
        </p:spPr>
      </p:pic>
    </p:spTree>
    <p:extLst>
      <p:ext uri="{BB962C8B-B14F-4D97-AF65-F5344CB8AC3E}">
        <p14:creationId xmlns:p14="http://schemas.microsoft.com/office/powerpoint/2010/main" val="7547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деятельности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47" y="2149668"/>
            <a:ext cx="4779063" cy="40227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953806"/>
            <a:ext cx="3246120" cy="4218587"/>
          </a:xfrm>
        </p:spPr>
      </p:pic>
    </p:spTree>
    <p:extLst>
      <p:ext uri="{BB962C8B-B14F-4D97-AF65-F5344CB8AC3E}">
        <p14:creationId xmlns:p14="http://schemas.microsoft.com/office/powerpoint/2010/main" val="13167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Недостатки: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</a:t>
            </a:r>
            <a:r>
              <a:rPr lang="ru-RU" sz="2400" dirty="0" smtClean="0"/>
              <a:t>еподготовленность студентов к самостоятельному добыванию знаний, современным формам организации СРС;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э</a:t>
            </a:r>
            <a:r>
              <a:rPr lang="ru-RU" sz="2400" dirty="0" smtClean="0"/>
              <a:t>тот вид деятельности </a:t>
            </a:r>
            <a:r>
              <a:rPr lang="ru-RU" sz="2400" dirty="0" smtClean="0"/>
              <a:t>преподавателя </a:t>
            </a:r>
            <a:r>
              <a:rPr lang="ru-RU" sz="2400" dirty="0"/>
              <a:t>(разработка курсов </a:t>
            </a:r>
            <a:r>
              <a:rPr lang="en-US" sz="2400" dirty="0"/>
              <a:t>MOODLE</a:t>
            </a:r>
            <a:r>
              <a:rPr lang="ru-RU" sz="2400" dirty="0"/>
              <a:t>) не </a:t>
            </a:r>
            <a:r>
              <a:rPr lang="ru-RU" sz="2400" dirty="0"/>
              <a:t>учитывается </a:t>
            </a:r>
            <a:r>
              <a:rPr lang="ru-RU" sz="2400" dirty="0" smtClean="0"/>
              <a:t>в </a:t>
            </a:r>
            <a:r>
              <a:rPr lang="ru-RU" sz="2400" dirty="0" smtClean="0"/>
              <a:t>распределении </a:t>
            </a:r>
            <a:r>
              <a:rPr lang="ru-RU" sz="2400" dirty="0"/>
              <a:t>нагрузки на учебный </a:t>
            </a:r>
            <a:r>
              <a:rPr lang="ru-RU" sz="2400" dirty="0" smtClean="0"/>
              <a:t>год.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98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3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Самостоятельная работа </a:t>
            </a:r>
            <a:r>
              <a:rPr lang="ru-RU" dirty="0" smtClean="0"/>
              <a:t>- ведущая форма </a:t>
            </a:r>
            <a:r>
              <a:rPr lang="ru-RU" dirty="0"/>
              <a:t>организации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около </a:t>
            </a:r>
            <a:r>
              <a:rPr lang="ru-RU" sz="2400" dirty="0" smtClean="0"/>
              <a:t>80</a:t>
            </a:r>
            <a:r>
              <a:rPr lang="ru-RU" sz="2400" dirty="0"/>
              <a:t>% общей трудоемкости </a:t>
            </a:r>
            <a:r>
              <a:rPr lang="ru-RU" sz="2400" dirty="0" smtClean="0"/>
              <a:t>ряда дисциплин </a:t>
            </a:r>
            <a:r>
              <a:rPr lang="ru-RU" sz="2400" dirty="0"/>
              <a:t>переносится </a:t>
            </a:r>
            <a:r>
              <a:rPr lang="ru-RU" sz="2400" dirty="0" smtClean="0"/>
              <a:t>на самостоятельной изучение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н</a:t>
            </a:r>
            <a:r>
              <a:rPr lang="ru-RU" sz="2400" dirty="0" smtClean="0"/>
              <a:t>еобходимы оптимальные формы </a:t>
            </a:r>
            <a:r>
              <a:rPr lang="ru-RU" sz="2400" dirty="0"/>
              <a:t>организации самостоятельной работы </a:t>
            </a:r>
            <a:r>
              <a:rPr lang="ru-RU" sz="2400" dirty="0" smtClean="0"/>
              <a:t>студента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новые виды </a:t>
            </a:r>
            <a:r>
              <a:rPr lang="ru-RU" sz="2400" dirty="0"/>
              <a:t>учебных материалов с учетом </a:t>
            </a:r>
            <a:r>
              <a:rPr lang="ru-RU" sz="2400" dirty="0" smtClean="0"/>
              <a:t>новых стратегий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образовательная платформа </a:t>
            </a:r>
            <a:r>
              <a:rPr lang="ru-RU" sz="2400" dirty="0" err="1" smtClean="0"/>
              <a:t>Moodle</a:t>
            </a:r>
            <a:r>
              <a:rPr lang="ru-RU" sz="2400" dirty="0" smtClean="0"/>
              <a:t> - один из способов организации СРС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1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44267"/>
            <a:ext cx="2645779" cy="443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M</a:t>
            </a:r>
            <a:r>
              <a:rPr lang="en-US" sz="3200" dirty="0" smtClean="0"/>
              <a:t>odular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O</a:t>
            </a:r>
            <a:r>
              <a:rPr lang="en-US" sz="3200" dirty="0" smtClean="0"/>
              <a:t>bject 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O</a:t>
            </a:r>
            <a:r>
              <a:rPr lang="en-US" sz="3200" dirty="0" smtClean="0"/>
              <a:t>riented 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D</a:t>
            </a:r>
            <a:r>
              <a:rPr lang="en-US" sz="3200" dirty="0" smtClean="0"/>
              <a:t>igital 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L</a:t>
            </a:r>
            <a:r>
              <a:rPr lang="en-US" sz="3200" dirty="0" smtClean="0"/>
              <a:t>earning 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E</a:t>
            </a:r>
            <a:r>
              <a:rPr lang="en-US" sz="3200" dirty="0" smtClean="0"/>
              <a:t>nvironment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3979" y="2087346"/>
            <a:ext cx="33566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М</a:t>
            </a:r>
            <a:r>
              <a:rPr lang="ru-RU" sz="3200" dirty="0" smtClean="0"/>
              <a:t>одульная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О</a:t>
            </a:r>
            <a:r>
              <a:rPr lang="ru-RU" sz="3200" dirty="0" smtClean="0"/>
              <a:t>бъектно-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О</a:t>
            </a:r>
            <a:r>
              <a:rPr lang="ru-RU" sz="3200" dirty="0" smtClean="0"/>
              <a:t>риентированная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Д</a:t>
            </a:r>
            <a:r>
              <a:rPr lang="ru-RU" sz="3200" dirty="0" smtClean="0"/>
              <a:t>инамическая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У</a:t>
            </a:r>
            <a:r>
              <a:rPr lang="ru-RU" sz="3200" dirty="0" smtClean="0"/>
              <a:t>чебная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С</a:t>
            </a:r>
            <a:r>
              <a:rPr lang="ru-RU" sz="3200" dirty="0" smtClean="0"/>
              <a:t>реда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32430" y="1889980"/>
            <a:ext cx="34955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инструментальная среда для разработки </a:t>
            </a:r>
            <a:r>
              <a:rPr lang="en-US" dirty="0" smtClean="0"/>
              <a:t>on-line </a:t>
            </a:r>
            <a:r>
              <a:rPr lang="ru-RU" dirty="0" smtClean="0"/>
              <a:t>курсов</a:t>
            </a:r>
          </a:p>
          <a:p>
            <a:endParaRPr lang="ru-RU" dirty="0" smtClean="0"/>
          </a:p>
          <a:p>
            <a:r>
              <a:rPr lang="ru-RU" dirty="0" smtClean="0"/>
              <a:t>свободная система управления обучением</a:t>
            </a:r>
          </a:p>
          <a:p>
            <a:endParaRPr lang="ru-RU" dirty="0" smtClean="0"/>
          </a:p>
          <a:p>
            <a:r>
              <a:rPr lang="ru-RU" dirty="0" smtClean="0"/>
              <a:t>ориентирована на организацию взаимодействия между преподавателем и обучающимися</a:t>
            </a:r>
          </a:p>
          <a:p>
            <a:endParaRPr lang="ru-RU" dirty="0" smtClean="0"/>
          </a:p>
          <a:p>
            <a:r>
              <a:rPr lang="ru-RU" dirty="0" smtClean="0"/>
              <a:t>подходит для организации традиционных дистанционных курсов и  поддержки очного обучения</a:t>
            </a:r>
          </a:p>
        </p:txBody>
      </p:sp>
      <p:pic>
        <p:nvPicPr>
          <p:cNvPr id="7" name="Picture 8" descr="Moo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4" y="122713"/>
            <a:ext cx="324167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форма </a:t>
            </a:r>
            <a:r>
              <a:rPr lang="ru-RU" sz="2400" dirty="0"/>
              <a:t>обучения, которая организуется </a:t>
            </a:r>
            <a:r>
              <a:rPr lang="ru-RU" sz="2400" dirty="0" smtClean="0">
                <a:solidFill>
                  <a:srgbClr val="FF0000"/>
                </a:solidFill>
              </a:rPr>
              <a:t>самим студентом </a:t>
            </a:r>
            <a:r>
              <a:rPr lang="ru-RU" sz="2400" dirty="0" smtClean="0"/>
              <a:t>в </a:t>
            </a:r>
            <a:r>
              <a:rPr lang="ru-RU" sz="2400" dirty="0"/>
              <a:t>силу его внутренних познавательных мотивов и осуществляемая им в наиболее </a:t>
            </a:r>
            <a:r>
              <a:rPr lang="ru-RU" sz="2400" dirty="0">
                <a:solidFill>
                  <a:srgbClr val="FF0000"/>
                </a:solidFill>
              </a:rPr>
              <a:t>удобное время</a:t>
            </a:r>
            <a:r>
              <a:rPr lang="ru-RU" sz="2400" dirty="0"/>
              <a:t>, контролируемая им самим в процессе и по результату деятельность, осуществляемая на основе </a:t>
            </a:r>
            <a:r>
              <a:rPr lang="ru-RU" sz="2400" dirty="0">
                <a:solidFill>
                  <a:srgbClr val="FF0000"/>
                </a:solidFill>
              </a:rPr>
              <a:t>внешнего опосредованного системного управления </a:t>
            </a:r>
            <a:r>
              <a:rPr lang="ru-RU" sz="2400" dirty="0"/>
              <a:t>ею со стороны преподавателя или обучающей программы, </a:t>
            </a:r>
            <a:r>
              <a:rPr lang="ru-RU" sz="2400" dirty="0" smtClean="0"/>
              <a:t>компьютера.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80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и элементы </a:t>
            </a:r>
            <a:r>
              <a:rPr lang="ru-RU" dirty="0" smtClean="0"/>
              <a:t>курса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88" y="1846263"/>
            <a:ext cx="1351550" cy="40227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35" y="1846263"/>
            <a:ext cx="1864111" cy="3613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9" y="1934619"/>
            <a:ext cx="5045302" cy="28986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58" y="1846263"/>
            <a:ext cx="2170441" cy="43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Комбинированное/ смешанное </a:t>
            </a:r>
            <a:r>
              <a:rPr lang="ru-RU" dirty="0" smtClean="0"/>
              <a:t>обучение </a:t>
            </a:r>
            <a:r>
              <a:rPr lang="ru-RU" dirty="0"/>
              <a:t>(</a:t>
            </a:r>
            <a:r>
              <a:rPr lang="ru-RU" dirty="0" err="1"/>
              <a:t>blended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)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324529" y="2543545"/>
            <a:ext cx="9542942" cy="3140006"/>
            <a:chOff x="0" y="0"/>
            <a:chExt cx="5862666" cy="1228725"/>
          </a:xfrm>
        </p:grpSpPr>
        <p:sp>
          <p:nvSpPr>
            <p:cNvPr id="11" name="Овал 10"/>
            <p:cNvSpPr/>
            <p:nvPr/>
          </p:nvSpPr>
          <p:spPr>
            <a:xfrm>
              <a:off x="0" y="0"/>
              <a:ext cx="2076450" cy="12287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Асинхронное</a:t>
              </a: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онлайн-обучение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762375" y="0"/>
              <a:ext cx="2100291" cy="12287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Аудиторное</a:t>
              </a:r>
              <a:r>
                <a:rPr lang="ru-RU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обучение</a:t>
              </a:r>
            </a:p>
          </p:txBody>
        </p:sp>
      </p:grpSp>
      <p:sp>
        <p:nvSpPr>
          <p:cNvPr id="13" name="Двойная стрелка влево/вправо 12"/>
          <p:cNvSpPr/>
          <p:nvPr/>
        </p:nvSpPr>
        <p:spPr>
          <a:xfrm>
            <a:off x="4457184" y="3080060"/>
            <a:ext cx="3277632" cy="206697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указания</a:t>
            </a:r>
          </a:p>
        </p:txBody>
      </p:sp>
    </p:spTree>
    <p:extLst>
      <p:ext uri="{BB962C8B-B14F-4D97-AF65-F5344CB8AC3E}">
        <p14:creationId xmlns:p14="http://schemas.microsoft.com/office/powerpoint/2010/main" val="33500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рекомендации по курсу и по отдельному модулю. Элемент «Форум»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6" y="1861845"/>
            <a:ext cx="5364579" cy="433575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86" y="1846263"/>
            <a:ext cx="4764593" cy="4174443"/>
          </a:xfrm>
        </p:spPr>
      </p:pic>
    </p:spTree>
    <p:extLst>
      <p:ext uri="{BB962C8B-B14F-4D97-AF65-F5344CB8AC3E}">
        <p14:creationId xmlns:p14="http://schemas.microsoft.com/office/powerpoint/2010/main" val="23530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«Пояснение» и «</a:t>
            </a:r>
            <a:r>
              <a:rPr lang="ru-RU" dirty="0" smtClean="0"/>
              <a:t>Глоссарий». Использование аудио-материалов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8" y="2041652"/>
            <a:ext cx="4337546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01" y="1846261"/>
            <a:ext cx="2509728" cy="441350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65" y="2378188"/>
            <a:ext cx="3700465" cy="29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 «Лекция». Оценивание работ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03" y="1769427"/>
            <a:ext cx="2549026" cy="44248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04" y="1966806"/>
            <a:ext cx="5884310" cy="40300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8" y="2905509"/>
            <a:ext cx="26384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266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</vt:lpstr>
      <vt:lpstr>Ретро</vt:lpstr>
      <vt:lpstr>АКТИВИЗАЦИЯ РАБОТЫ СТУДЕНТОВ ПРИ ПОМОЩИ MOODLE </vt:lpstr>
      <vt:lpstr>Самостоятельная работа - ведущая форма организации учебного процесса</vt:lpstr>
      <vt:lpstr>Презентация PowerPoint</vt:lpstr>
      <vt:lpstr>Самостоятельная работа</vt:lpstr>
      <vt:lpstr>Структура и элементы курса</vt:lpstr>
      <vt:lpstr>Комбинированное/ смешанное обучение (blended learning) </vt:lpstr>
      <vt:lpstr>Методические рекомендации по курсу и по отдельному модулю. Элемент «Форум»</vt:lpstr>
      <vt:lpstr>Элементы «Пояснение» и «Глоссарий». Использование аудио-материалов</vt:lpstr>
      <vt:lpstr>Элемент «Лекция». Оценивание работ</vt:lpstr>
      <vt:lpstr>Элемент «Семинар». Фазы работы. </vt:lpstr>
      <vt:lpstr>Элемент «Семинар». Оценивание</vt:lpstr>
      <vt:lpstr>Элементы «Файл» и «Задание». Оценивание</vt:lpstr>
      <vt:lpstr>Элемент «Гиперссылка»</vt:lpstr>
      <vt:lpstr>  Элемент «Опрос»</vt:lpstr>
      <vt:lpstr>Оценочный модуль. Элемент «Hotpot»</vt:lpstr>
      <vt:lpstr>Оповещение о необходимости проверки работ студентов. Навигация</vt:lpstr>
      <vt:lpstr>Мониторинг деятельности</vt:lpstr>
      <vt:lpstr>Недостатки: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САМОСТОЯТЕЛЬНОЙ РАБОТЫ ПРИ ПОМОЩИ MOODLE ПРИ ОБУЧЕНИИ ИНОСТРАННОМУ ЯЗЫКУ</dc:title>
  <dc:creator>admin</dc:creator>
  <cp:lastModifiedBy>admin</cp:lastModifiedBy>
  <cp:revision>20</cp:revision>
  <dcterms:created xsi:type="dcterms:W3CDTF">2017-12-13T09:19:11Z</dcterms:created>
  <dcterms:modified xsi:type="dcterms:W3CDTF">2018-01-16T12:45:27Z</dcterms:modified>
</cp:coreProperties>
</file>